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4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54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83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4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5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798A2FD2-611A-4919-A06C-C3B3F7796DEC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73585832-158E-457C-BD7B-8DCF53721A2C}" type="slidenum">
              <a:rPr lang="en-US" sz="1200" b="0" strike="noStrike" spc="-1">
                <a:solidFill>
                  <a:srgbClr val="000000"/>
                </a:solidFill>
                <a:latin typeface="Delicious-Roman"/>
                <a:ea typeface="ＭＳ Ｐゴシック"/>
              </a:rPr>
              <a:t>1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10"/>
          <p:cNvPicPr/>
          <p:nvPr/>
        </p:nvPicPr>
        <p:blipFill>
          <a:blip r:embed="rId14"/>
          <a:stretch/>
        </p:blipFill>
        <p:spPr>
          <a:xfrm>
            <a:off x="10617120" y="154440"/>
            <a:ext cx="1269360" cy="547560"/>
          </a:xfrm>
          <a:prstGeom prst="rect">
            <a:avLst/>
          </a:prstGeom>
          <a:ln>
            <a:noFill/>
          </a:ln>
        </p:spPr>
      </p:pic>
      <p:sp>
        <p:nvSpPr>
          <p:cNvPr id="5" name="Line 1"/>
          <p:cNvSpPr/>
          <p:nvPr/>
        </p:nvSpPr>
        <p:spPr>
          <a:xfrm>
            <a:off x="0" y="839520"/>
            <a:ext cx="12191760" cy="0"/>
          </a:xfrm>
          <a:prstGeom prst="line">
            <a:avLst/>
          </a:prstGeom>
          <a:ln w="31680">
            <a:solidFill>
              <a:srgbClr val="843144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rafik 10"/>
          <p:cNvPicPr/>
          <p:nvPr/>
        </p:nvPicPr>
        <p:blipFill>
          <a:blip r:embed="rId14"/>
          <a:stretch/>
        </p:blipFill>
        <p:spPr>
          <a:xfrm>
            <a:off x="10617120" y="154440"/>
            <a:ext cx="1269360" cy="547560"/>
          </a:xfrm>
          <a:prstGeom prst="rect">
            <a:avLst/>
          </a:prstGeom>
          <a:ln>
            <a:noFill/>
          </a:ln>
        </p:spPr>
      </p:pic>
      <p:sp>
        <p:nvSpPr>
          <p:cNvPr id="41" name="Line 1"/>
          <p:cNvSpPr/>
          <p:nvPr/>
        </p:nvSpPr>
        <p:spPr>
          <a:xfrm>
            <a:off x="0" y="839520"/>
            <a:ext cx="12191760" cy="0"/>
          </a:xfrm>
          <a:prstGeom prst="line">
            <a:avLst/>
          </a:prstGeom>
          <a:ln w="31680">
            <a:solidFill>
              <a:srgbClr val="843144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la.org/Resources/Research/Surveys-Reports-and-Other-Documents/Publishing-and-Scholarship/Reports-from-the-MLA-Committee-on-Scholarly-Editions/Guidelines-for-Editors-of-Scholarly-Editions" TargetMode="Externa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571320" y="2289240"/>
            <a:ext cx="11048400" cy="227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br>
              <a:rPr dirty="0"/>
            </a:br>
            <a:endParaRPr lang="en-US" sz="1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endParaRPr lang="en-US" sz="4800" b="1" strike="noStrike" spc="-1" dirty="0">
              <a:solidFill>
                <a:srgbClr val="843144"/>
              </a:solidFill>
              <a:latin typeface="Candara"/>
              <a:ea typeface="ＭＳ Ｐゴシック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r>
              <a:rPr lang="en-US" sz="4400" b="1" strike="noStrike" spc="-1" dirty="0">
                <a:solidFill>
                  <a:srgbClr val="843144"/>
                </a:solidFill>
                <a:latin typeface="Candara"/>
                <a:ea typeface="ＭＳ Ｐゴシック"/>
              </a:rPr>
              <a:t>Scholarly Editions in the Digital Age</a:t>
            </a:r>
            <a:endParaRPr lang="en-US" sz="4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endParaRPr lang="en-US" sz="4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endParaRPr lang="en-US" sz="4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endParaRPr lang="en-US" sz="4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endParaRPr lang="en-US" sz="4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endParaRPr lang="en-US" sz="4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r>
              <a:rPr lang="en-US" sz="4000" b="0" strike="noStrike" spc="-1" dirty="0">
                <a:solidFill>
                  <a:srgbClr val="843144"/>
                </a:solidFill>
                <a:latin typeface="Candara"/>
                <a:ea typeface="ＭＳ Ｐゴシック"/>
              </a:rPr>
              <a:t>Dr. Jaap Geraerts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87" name="Picture 3"/>
          <p:cNvPicPr/>
          <p:nvPr/>
        </p:nvPicPr>
        <p:blipFill>
          <a:blip r:embed="rId3"/>
          <a:srcRect l="1988" r="12800"/>
          <a:stretch/>
        </p:blipFill>
        <p:spPr>
          <a:xfrm>
            <a:off x="3255010" y="1125118"/>
            <a:ext cx="5681020" cy="4970882"/>
          </a:xfrm>
          <a:prstGeom prst="rect">
            <a:avLst/>
          </a:prstGeom>
          <a:ln>
            <a:noFill/>
          </a:ln>
        </p:spPr>
      </p:pic>
      <p:sp>
        <p:nvSpPr>
          <p:cNvPr id="2" name="CustomShape 1">
            <a:extLst>
              <a:ext uri="{FF2B5EF4-FFF2-40B4-BE49-F238E27FC236}">
                <a16:creationId xmlns:a16="http://schemas.microsoft.com/office/drawing/2014/main" id="{514AC4BD-0537-4F37-BF82-7B27158FB06B}"/>
              </a:ext>
            </a:extLst>
          </p:cNvPr>
          <p:cNvSpPr/>
          <p:nvPr/>
        </p:nvSpPr>
        <p:spPr>
          <a:xfrm>
            <a:off x="609480" y="6096000"/>
            <a:ext cx="10972080" cy="64090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843144"/>
                </a:solidFill>
                <a:latin typeface="Candara"/>
                <a:ea typeface="ＭＳ Ｐゴシック"/>
              </a:rPr>
              <a:t>Dr. Jaap Geraerts, IEG DH Lab</a:t>
            </a:r>
            <a:endParaRPr lang="en-US" sz="3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Hypertext &amp; scholarly editions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Uses of Hypertext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Various ways to display text</a:t>
            </a:r>
            <a:endParaRPr lang="en-US" sz="20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Static &lt;&gt; dynamic</a:t>
            </a:r>
            <a:endParaRPr lang="en-US" sz="20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Integration of different types of media (text, image, etc)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Advantages of Hypertext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Associative rather than linear</a:t>
            </a:r>
            <a:endParaRPr lang="en-US" sz="20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Discoverability (search)</a:t>
            </a:r>
            <a:endParaRPr lang="en-US" sz="20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Non-linear and dynamic: multiple reading paths (applies to printed editions, too?)</a:t>
            </a:r>
            <a:endParaRPr lang="en-US" sz="20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Presentations not limited by physical aspects of printed object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Ted Nelson‘s Xanadu</a:t>
            </a:r>
            <a:endParaRPr lang="en-US" sz="4400" b="0" strike="noStrike" spc="-1">
              <a:latin typeface="Arial"/>
            </a:endParaRPr>
          </a:p>
        </p:txBody>
      </p:sp>
      <p:pic>
        <p:nvPicPr>
          <p:cNvPr id="113" name="Picture 3"/>
          <p:cNvPicPr/>
          <p:nvPr/>
        </p:nvPicPr>
        <p:blipFill>
          <a:blip r:embed="rId2"/>
          <a:stretch/>
        </p:blipFill>
        <p:spPr>
          <a:xfrm>
            <a:off x="1477080" y="1939320"/>
            <a:ext cx="9143280" cy="4173480"/>
          </a:xfrm>
          <a:prstGeom prst="rect">
            <a:avLst/>
          </a:prstGeom>
          <a:ln>
            <a:noFill/>
          </a:ln>
        </p:spPr>
      </p:pic>
      <p:sp>
        <p:nvSpPr>
          <p:cNvPr id="114" name="CustomShape 2"/>
          <p:cNvSpPr/>
          <p:nvPr/>
        </p:nvSpPr>
        <p:spPr>
          <a:xfrm>
            <a:off x="2092320" y="6273360"/>
            <a:ext cx="812520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Source: https://kottke.org/14/06/pioneering-hypertext-project-xanadu-released-after-54-years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XML and digital editions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e</a:t>
            </a:r>
            <a:r>
              <a:rPr lang="en-US" sz="3200" b="1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X</a:t>
            </a: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tensible </a:t>
            </a:r>
            <a:r>
              <a:rPr lang="en-US" sz="3200" b="1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</a:t>
            </a: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arkup </a:t>
            </a:r>
            <a:r>
              <a:rPr lang="en-US" sz="3200" b="1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L</a:t>
            </a: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anguage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Used to capture data (key difference with HTML)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Classification of data (hierarchy)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Making possible complex searches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>
              <a:latin typeface="Arial"/>
            </a:endParaRPr>
          </a:p>
        </p:txBody>
      </p:sp>
      <p:pic>
        <p:nvPicPr>
          <p:cNvPr id="117" name="Picture 3"/>
          <p:cNvPicPr/>
          <p:nvPr/>
        </p:nvPicPr>
        <p:blipFill>
          <a:blip r:embed="rId2"/>
          <a:srcRect l="13830" t="34480" r="11193" b="3074"/>
          <a:stretch/>
        </p:blipFill>
        <p:spPr>
          <a:xfrm>
            <a:off x="7620120" y="3887280"/>
            <a:ext cx="4570920" cy="2855520"/>
          </a:xfrm>
          <a:prstGeom prst="rect">
            <a:avLst/>
          </a:prstGeom>
          <a:ln>
            <a:noFill/>
          </a:ln>
        </p:spPr>
      </p:pic>
      <p:pic>
        <p:nvPicPr>
          <p:cNvPr id="118" name="Picture 4"/>
          <p:cNvPicPr/>
          <p:nvPr/>
        </p:nvPicPr>
        <p:blipFill>
          <a:blip r:embed="rId3"/>
          <a:stretch/>
        </p:blipFill>
        <p:spPr>
          <a:xfrm>
            <a:off x="3870720" y="4659840"/>
            <a:ext cx="3139200" cy="2083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Hallmarks of scholarly digital editions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Source(s) indicated 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Description of transcription philosophy and editorial processes used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Use non-proprietary software and open standards (?)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Interoperability (?)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Preservation and sustainability plan in place (?) 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Allow questions that are otherwise impossible or very difficult to ask to be explored (?)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Data export and reuse? 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See MLA </a:t>
            </a:r>
            <a:r>
              <a:rPr lang="en-US" sz="2400" b="0" i="1" u="sng" strike="noStrike" spc="-1">
                <a:solidFill>
                  <a:srgbClr val="0000FF"/>
                </a:solidFill>
                <a:uFillTx/>
                <a:latin typeface="Candara"/>
                <a:ea typeface="ＭＳ Ｐゴシック"/>
                <a:hlinkClick r:id="rId2"/>
              </a:rPr>
              <a:t>Guidelines for Editors of Scholarly Editions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Overview: http://www.digitale-edition.de/vlet_early_m.html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Digital scholarly editions (2)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Possible disadvantages of digital scholarly editions</a:t>
            </a:r>
            <a:endParaRPr lang="en-US" sz="32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Loss of (awareness of) physical qualities of source material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“Going down the rabbit hole” – where am I (navigation)?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How to reconstruct reading paths (and links created by user)?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Constrained by format (screen size, etc)?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Usability (GUI, search engine)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Stability &amp; accessibility of resource </a:t>
            </a:r>
            <a:endParaRPr lang="en-US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479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(maintenance)</a:t>
            </a:r>
            <a:endParaRPr lang="en-US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en-US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641"/>
              </a:spcBef>
            </a:pPr>
            <a:endParaRPr lang="en-US" sz="2400" b="0" strike="noStrike" spc="-1">
              <a:latin typeface="Arial"/>
            </a:endParaRPr>
          </a:p>
        </p:txBody>
      </p:sp>
      <p:pic>
        <p:nvPicPr>
          <p:cNvPr id="123" name="Picture 3"/>
          <p:cNvPicPr/>
          <p:nvPr/>
        </p:nvPicPr>
        <p:blipFill>
          <a:blip r:embed="rId2"/>
          <a:srcRect t="5913" b="5120"/>
          <a:stretch/>
        </p:blipFill>
        <p:spPr>
          <a:xfrm>
            <a:off x="6732360" y="4227120"/>
            <a:ext cx="5459040" cy="2630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The Archaeology of Reading (AOR)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AOR</a:t>
            </a:r>
            <a:endParaRPr lang="en-US" sz="32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Five-year digital humanities project (2014-9)</a:t>
            </a:r>
            <a:endParaRPr lang="en-US" sz="28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Funded by the Andrew W. Mellon Foundation</a:t>
            </a:r>
            <a:endParaRPr lang="en-US" sz="28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International collaboration between CELL, Johns Hopkins University, and Princeton University</a:t>
            </a:r>
            <a:endParaRPr lang="en-US" sz="28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History of reading</a:t>
            </a:r>
            <a:endParaRPr lang="en-US" sz="28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Focus on two known readers: Gabriel Harvey and John Dee</a:t>
            </a:r>
            <a:endParaRPr lang="en-US" sz="28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Corpus of 35 early modern annotated books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AOR (2)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609480" y="178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Bespoke XML schema (no TEI)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Modified IIIF viewer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Digital images and transcription: 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   no need for formal edition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Transcriber’s Manual (100+ pages)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Aims: discoverability through search, reconstructing 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reader’s pathways &amp; their reading strategies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Early modern readers also dealt with 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   information overload!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 dirty="0">
              <a:latin typeface="Arial"/>
            </a:endParaRPr>
          </a:p>
        </p:txBody>
      </p:sp>
      <p:pic>
        <p:nvPicPr>
          <p:cNvPr id="128" name="Picture 3"/>
          <p:cNvPicPr/>
          <p:nvPr/>
        </p:nvPicPr>
        <p:blipFill>
          <a:blip r:embed="rId2"/>
          <a:stretch/>
        </p:blipFill>
        <p:spPr>
          <a:xfrm>
            <a:off x="10789920" y="4795200"/>
            <a:ext cx="1271160" cy="1971000"/>
          </a:xfrm>
          <a:prstGeom prst="rect">
            <a:avLst/>
          </a:prstGeom>
          <a:ln>
            <a:noFill/>
          </a:ln>
        </p:spPr>
      </p:pic>
      <p:pic>
        <p:nvPicPr>
          <p:cNvPr id="129" name="Picture 4"/>
          <p:cNvPicPr/>
          <p:nvPr/>
        </p:nvPicPr>
        <p:blipFill>
          <a:blip r:embed="rId3"/>
          <a:stretch/>
        </p:blipFill>
        <p:spPr>
          <a:xfrm>
            <a:off x="9548280" y="885960"/>
            <a:ext cx="2590200" cy="3727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843144"/>
                </a:solidFill>
                <a:latin typeface="Candara"/>
                <a:ea typeface="ＭＳ Ｐゴシック"/>
              </a:rPr>
              <a:t>Content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Printed scholarly editions</a:t>
            </a:r>
            <a:endParaRPr lang="en-US" sz="32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Digital scholarly editions: characteristics</a:t>
            </a:r>
            <a:endParaRPr lang="en-US" sz="32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Digital scholarly editions: a practical example</a:t>
            </a:r>
            <a:endParaRPr lang="en-US" sz="32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The Archaeology of Reading in Early Modern Europe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Scholarly editions: a definition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“A scholarly edition is a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representation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of a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historical textual document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enhanced by the presence of a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scholarly apparatus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with the aim to make the represented object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available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for a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wide audience 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and thus to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further scholarship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”</a:t>
            </a:r>
            <a:endParaRPr lang="en-US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Printed scholarly editions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Making material accessible 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    to a larger audience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Bringing disparate 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    material together (corpus/corpora)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Establishing an </a:t>
            </a:r>
            <a:r>
              <a:rPr lang="en-US" sz="3200" b="1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authoritative</a:t>
            </a: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 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    version/master text (Urtext)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>
              <a:latin typeface="Arial"/>
            </a:endParaRPr>
          </a:p>
        </p:txBody>
      </p:sp>
      <p:pic>
        <p:nvPicPr>
          <p:cNvPr id="94" name="Picture 3"/>
          <p:cNvPicPr/>
          <p:nvPr/>
        </p:nvPicPr>
        <p:blipFill>
          <a:blip r:embed="rId2"/>
          <a:srcRect l="43763" t="15893" r="33665" b="19324"/>
          <a:stretch/>
        </p:blipFill>
        <p:spPr>
          <a:xfrm>
            <a:off x="8997120" y="1922400"/>
            <a:ext cx="3094560" cy="4852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Printed scholarly editions (2)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Editorial decisions</a:t>
            </a:r>
            <a:endParaRPr lang="en-US" sz="32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Which source(s) to use?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What to include/exclude?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Method of transcription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Translations?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Standardization (terms/concepts/names)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Printed scholarly editions (3)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Introductory essay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Text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Notes and/or annotations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Bibliography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Index or glossary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Possible illustrations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>
              <a:latin typeface="Arial"/>
            </a:endParaRPr>
          </a:p>
        </p:txBody>
      </p:sp>
      <p:pic>
        <p:nvPicPr>
          <p:cNvPr id="99" name="Picture 3"/>
          <p:cNvPicPr/>
          <p:nvPr/>
        </p:nvPicPr>
        <p:blipFill>
          <a:blip r:embed="rId2"/>
          <a:srcRect b="15692"/>
          <a:stretch/>
        </p:blipFill>
        <p:spPr>
          <a:xfrm>
            <a:off x="7778160" y="1889640"/>
            <a:ext cx="4303800" cy="4837680"/>
          </a:xfrm>
          <a:prstGeom prst="rect">
            <a:avLst/>
          </a:prstGeom>
          <a:ln>
            <a:noFill/>
          </a:ln>
        </p:spPr>
      </p:pic>
      <p:sp>
        <p:nvSpPr>
          <p:cNvPr id="100" name="CustomShape 3"/>
          <p:cNvSpPr/>
          <p:nvPr/>
        </p:nvSpPr>
        <p:spPr>
          <a:xfrm>
            <a:off x="4340160" y="5916240"/>
            <a:ext cx="3261240" cy="82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ＭＳ Ｐゴシック"/>
              </a:rPr>
              <a:t>G.W. Wheeler (ed.), </a:t>
            </a:r>
            <a:r>
              <a:rPr lang="en-US" sz="1600" b="0" i="1" strike="noStrike" spc="-1">
                <a:solidFill>
                  <a:srgbClr val="000000"/>
                </a:solidFill>
                <a:latin typeface="Arial"/>
                <a:ea typeface="ＭＳ Ｐゴシック"/>
              </a:rPr>
              <a:t>Letters of Sir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i="1" strike="noStrike" spc="-1">
                <a:solidFill>
                  <a:srgbClr val="000000"/>
                </a:solidFill>
                <a:latin typeface="Arial"/>
                <a:ea typeface="ＭＳ Ｐゴシック"/>
              </a:rPr>
              <a:t>Thomas Bodley to Thomas James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ＭＳ Ｐゴシック"/>
              </a:rPr>
              <a:t>(Oxford, 1975), p. 7.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Printed scholarly editions (4)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Limitations	</a:t>
            </a:r>
            <a:endParaRPr lang="en-US" sz="32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High costs of production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Constrained by physical size and limitation of printed book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Limited search possibilities (only TOC &amp; index/glossary)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Cumbersome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103" name="Picture 3"/>
          <p:cNvPicPr/>
          <p:nvPr/>
        </p:nvPicPr>
        <p:blipFill>
          <a:blip r:embed="rId2"/>
          <a:srcRect l="12189" t="40425" r="21248" b="12875"/>
          <a:stretch/>
        </p:blipFill>
        <p:spPr>
          <a:xfrm>
            <a:off x="7317000" y="4255560"/>
            <a:ext cx="4774680" cy="2513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Slightly…mad?</a:t>
            </a:r>
            <a:endParaRPr lang="en-US" sz="4400" b="0" strike="noStrike" spc="-1">
              <a:latin typeface="Arial"/>
            </a:endParaRPr>
          </a:p>
        </p:txBody>
      </p:sp>
      <p:pic>
        <p:nvPicPr>
          <p:cNvPr id="105" name="Picture 3"/>
          <p:cNvPicPr/>
          <p:nvPr/>
        </p:nvPicPr>
        <p:blipFill>
          <a:blip r:embed="rId2"/>
          <a:srcRect l="4982" t="3138" r="58134" b="2315"/>
          <a:stretch/>
        </p:blipFill>
        <p:spPr>
          <a:xfrm>
            <a:off x="1191960" y="1931040"/>
            <a:ext cx="2336760" cy="4674240"/>
          </a:xfrm>
          <a:prstGeom prst="rect">
            <a:avLst/>
          </a:prstGeom>
          <a:ln>
            <a:noFill/>
          </a:ln>
        </p:spPr>
      </p:pic>
      <p:pic>
        <p:nvPicPr>
          <p:cNvPr id="106" name="Picture 4"/>
          <p:cNvPicPr/>
          <p:nvPr/>
        </p:nvPicPr>
        <p:blipFill>
          <a:blip r:embed="rId3"/>
          <a:stretch/>
        </p:blipFill>
        <p:spPr>
          <a:xfrm>
            <a:off x="4030200" y="1931040"/>
            <a:ext cx="3682080" cy="4763880"/>
          </a:xfrm>
          <a:prstGeom prst="rect">
            <a:avLst/>
          </a:prstGeom>
          <a:ln>
            <a:noFill/>
          </a:ln>
        </p:spPr>
      </p:pic>
      <p:pic>
        <p:nvPicPr>
          <p:cNvPr id="107" name="Picture 5"/>
          <p:cNvPicPr/>
          <p:nvPr/>
        </p:nvPicPr>
        <p:blipFill>
          <a:blip r:embed="rId3"/>
          <a:srcRect l="5771" t="66917" r="51034" b="9280"/>
          <a:stretch/>
        </p:blipFill>
        <p:spPr>
          <a:xfrm>
            <a:off x="8125920" y="1931040"/>
            <a:ext cx="3766320" cy="2686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Digital scholarly editions (1)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Digital edition ≠ digitized edition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Multiple versions of texts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Images of manuscripts, often interlinked with text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Use of pictures, sound, video, maps etc in explanatory notes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Multiple routes through the material (discoverability)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Easy to update? 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No longer constrained by format of book or microfilm?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Foster wider participation e.g. crowdsourcing?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Rethinking processes associated with publication (e.g. peer review, open access publishing, reuse of material etc)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703</Words>
  <Application>Microsoft Office PowerPoint</Application>
  <PresentationFormat>Widescreen</PresentationFormat>
  <Paragraphs>114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Candara</vt:lpstr>
      <vt:lpstr>Delicious-Roman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Johannes Gutenberg-Universität Mainz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Schieferstein, Kathrin</dc:creator>
  <dc:description/>
  <cp:lastModifiedBy>Geraerts, Jaap</cp:lastModifiedBy>
  <cp:revision>51</cp:revision>
  <dcterms:created xsi:type="dcterms:W3CDTF">2019-04-17T11:48:36Z</dcterms:created>
  <dcterms:modified xsi:type="dcterms:W3CDTF">2020-10-01T06:45:02Z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Johannes Gutenberg-Universität Mainz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23</vt:i4>
  </property>
</Properties>
</file>